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70" r:id="rId6"/>
    <p:sldId id="271" r:id="rId7"/>
    <p:sldId id="272" r:id="rId8"/>
    <p:sldId id="263" r:id="rId9"/>
    <p:sldId id="273" r:id="rId10"/>
    <p:sldId id="274" r:id="rId11"/>
    <p:sldId id="275" r:id="rId12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6" autoAdjust="0"/>
    <p:restoredTop sz="94729" autoAdjust="0"/>
  </p:normalViewPr>
  <p:slideViewPr>
    <p:cSldViewPr>
      <p:cViewPr varScale="1">
        <p:scale>
          <a:sx n="83" d="100"/>
          <a:sy n="83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51925A8-36F3-4CF7-92A7-2467CB19E23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B090-CA40-4344-A4F7-0F34C7BE14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6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81C4C-667F-447C-ACB1-EDDB41C9C0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00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E6E3-5709-45F3-8BC7-085101C86D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54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82E44-8DBD-4A54-B39D-AFD0AE7087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57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D464F-35B9-4FC8-A3B9-B283C1394F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72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9E5E3-DB00-46BE-9F57-1F6B999F01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346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9A3FC-A1E8-453D-9BCF-730C72CD61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86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58D69-1B65-4E12-8E19-6F8811072B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81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443DA-A62E-4428-8542-BF5719E686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44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F5582-2DA8-4A2E-AC37-5698067F4C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4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5DE1-E514-495F-9987-39B571F6D3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6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9FF14B19-FD5C-40D4-8AAD-9EDD72B4B4B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192.168.100.31:8080/meih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8667981-4E54-4042-AFEF-467C00300B37}" type="slidenum">
              <a:rPr kumimoji="0" lang="en-US" altLang="zh-TW"/>
              <a:pPr eaLnBrk="1" hangingPunct="1"/>
              <a:t>1</a:t>
            </a:fld>
            <a:endParaRPr kumimoji="0" lang="en-US" altLang="zh-TW"/>
          </a:p>
        </p:txBody>
      </p:sp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154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1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監控系統操作說明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B92692-8039-4EC4-8292-E2FE2D013EBB}" type="slidenum">
              <a:rPr kumimoji="0" lang="en-US" altLang="zh-TW"/>
              <a:pPr eaLnBrk="1" hangingPunct="1"/>
              <a:t>10</a:t>
            </a:fld>
            <a:endParaRPr kumimoji="0" lang="en-US" altLang="zh-TW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825"/>
            <a:ext cx="858043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3810000" y="5715000"/>
            <a:ext cx="5029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 flipV="1">
            <a:off x="2209800" y="5867400"/>
            <a:ext cx="1600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3400" y="61722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將第</a:t>
            </a:r>
            <a:r>
              <a:rPr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r>
              <a:rPr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t>00:00~24:00</a:t>
            </a: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時段打勾空調燈扇將會全天候開啟。</a:t>
            </a:r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7010400" y="6019800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flipV="1">
            <a:off x="6324600" y="6172200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800600" y="6276975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課程選完後請按儲存按鈕。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470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課表設定</a:t>
            </a:r>
            <a:endParaRPr lang="zh-TW" altLang="en-US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304800" y="685800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課表每天有</a:t>
            </a:r>
            <a:r>
              <a:rPr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堂課供選擇，最後一節時段為全天。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849D7A8-CF23-4B3E-81AE-7DE2776D731B}" type="slidenum">
              <a:rPr kumimoji="0" lang="en-US" altLang="zh-TW"/>
              <a:pPr eaLnBrk="1" hangingPunct="1"/>
              <a:t>11</a:t>
            </a:fld>
            <a:endParaRPr kumimoji="0" lang="en-US" altLang="zh-TW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3050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kumimoji="0"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空調溫度連動管控</a:t>
            </a:r>
            <a:r>
              <a:rPr kumimoji="0"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基礎醫學大樓</a:t>
            </a:r>
            <a:r>
              <a:rPr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5529263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7467600" y="4495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553200" y="47545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200">
                <a:latin typeface="標楷體" panose="03000509000000000000" pitchFamily="65" charset="-120"/>
                <a:ea typeface="標楷體" panose="03000509000000000000" pitchFamily="65" charset="-120"/>
              </a:rPr>
              <a:t>接受溫度管控</a:t>
            </a:r>
            <a:endParaRPr lang="zh-TW" altLang="en-US" sz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7708900" y="4749800"/>
            <a:ext cx="143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200">
                <a:latin typeface="標楷體" panose="03000509000000000000" pitchFamily="65" charset="-120"/>
                <a:ea typeface="標楷體" panose="03000509000000000000" pitchFamily="65" charset="-120"/>
              </a:rPr>
              <a:t>不接受溫度管控</a:t>
            </a:r>
            <a:endParaRPr lang="zh-TW" altLang="en-US" sz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0670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1371600" y="4114800"/>
            <a:ext cx="762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1828800" y="4419600"/>
            <a:ext cx="4572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3429000" y="5638800"/>
            <a:ext cx="2514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設定冷氣機管制溫度值，若室外溫度低於設定值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25.5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時冷氣將無法啟動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1903413" y="3124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送電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2438400" y="31353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關電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pic>
        <p:nvPicPr>
          <p:cNvPr id="1230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446463"/>
            <a:ext cx="19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46463"/>
            <a:ext cx="190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Oval 20"/>
          <p:cNvSpPr>
            <a:spLocks noChangeArrowheads="1"/>
          </p:cNvSpPr>
          <p:nvPr/>
        </p:nvSpPr>
        <p:spPr bwMode="auto">
          <a:xfrm>
            <a:off x="2362200" y="2286000"/>
            <a:ext cx="457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 flipH="1">
            <a:off x="2438400" y="2590800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9" name="Oval 22"/>
          <p:cNvSpPr>
            <a:spLocks noChangeArrowheads="1"/>
          </p:cNvSpPr>
          <p:nvPr/>
        </p:nvSpPr>
        <p:spPr bwMode="auto">
          <a:xfrm>
            <a:off x="8077200" y="838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 flipH="1">
            <a:off x="7696200" y="1371600"/>
            <a:ext cx="60960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2B5E3B7-669C-41DE-BDA7-B9723AE1F53D}" type="slidenum">
              <a:rPr kumimoji="0" lang="en-US" altLang="zh-TW"/>
              <a:pPr eaLnBrk="1" hangingPunct="1"/>
              <a:t>2</a:t>
            </a:fld>
            <a:endParaRPr kumimoji="0" lang="en-US" altLang="zh-TW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二、軟體操作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1.</a:t>
            </a:r>
            <a:r>
              <a:rPr lang="zh-TW" altLang="en-US" sz="1600">
                <a:ea typeface="標楷體" panose="03000509000000000000" pitchFamily="65" charset="-120"/>
              </a:rPr>
              <a:t>安裝</a:t>
            </a:r>
            <a:r>
              <a:rPr lang="en-US" altLang="zh-TW" sz="1600">
                <a:ea typeface="標楷體" panose="03000509000000000000" pitchFamily="65" charset="-120"/>
              </a:rPr>
              <a:t>Java RunTime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990600" y="1243013"/>
            <a:ext cx="4484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ea typeface="標楷體" panose="03000509000000000000" pitchFamily="65" charset="-120"/>
              </a:rPr>
              <a:t>請至以下網址下載</a:t>
            </a:r>
          </a:p>
          <a:p>
            <a:pPr eaLnBrk="1" hangingPunct="1"/>
            <a:r>
              <a:rPr lang="en-US" altLang="zh-TW" sz="1600"/>
              <a:t>http://www.java.com/zh_TW/download/index.jsp</a:t>
            </a:r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609600" y="1981200"/>
            <a:ext cx="7980363" cy="4124325"/>
            <a:chOff x="384" y="1248"/>
            <a:chExt cx="5027" cy="2598"/>
          </a:xfrm>
        </p:grpSpPr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48"/>
              <a:ext cx="5027" cy="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Oval 6"/>
            <p:cNvSpPr>
              <a:spLocks noChangeArrowheads="1"/>
            </p:cNvSpPr>
            <p:nvPr/>
          </p:nvSpPr>
          <p:spPr bwMode="auto">
            <a:xfrm>
              <a:off x="2592" y="2832"/>
              <a:ext cx="1728" cy="5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CB96FAC-13A5-4934-B232-C5B908B34CBF}" type="slidenum">
              <a:rPr kumimoji="0" lang="en-US" altLang="zh-TW"/>
              <a:pPr eaLnBrk="1" hangingPunct="1"/>
              <a:t>3</a:t>
            </a:fld>
            <a:endParaRPr kumimoji="0" lang="en-US" altLang="zh-TW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1.</a:t>
            </a:r>
            <a:r>
              <a:rPr lang="zh-TW" altLang="en-US" sz="1600">
                <a:ea typeface="標楷體" panose="03000509000000000000" pitchFamily="65" charset="-120"/>
              </a:rPr>
              <a:t>連線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1263650"/>
            <a:ext cx="5638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請在網址列輸入：</a:t>
            </a:r>
            <a:r>
              <a:rPr lang="en-US" altLang="zh-TW" sz="1600">
                <a:ea typeface="標楷體" panose="03000509000000000000" pitchFamily="65" charset="-120"/>
                <a:hlinkClick r:id="rId2"/>
              </a:rPr>
              <a:t>http://192.168.100.31:8080/meiho</a:t>
            </a:r>
            <a:endParaRPr lang="en-US" altLang="zh-TW" sz="1600"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按下</a:t>
            </a:r>
            <a:r>
              <a:rPr lang="en-US" altLang="zh-TW" sz="1600">
                <a:ea typeface="標楷體" panose="03000509000000000000" pitchFamily="65" charset="-120"/>
              </a:rPr>
              <a:t>[ENTER]</a:t>
            </a:r>
            <a:r>
              <a:rPr lang="zh-TW" altLang="en-US" sz="1600">
                <a:ea typeface="標楷體" panose="03000509000000000000" pitchFamily="65" charset="-120"/>
              </a:rPr>
              <a:t>鍵，會出現如下畫面：</a:t>
            </a:r>
          </a:p>
          <a:p>
            <a:pPr eaLnBrk="1" hangingPunct="1">
              <a:spcBef>
                <a:spcPct val="50000"/>
              </a:spcBef>
            </a:pPr>
            <a:endParaRPr lang="en-US" altLang="zh-TW" sz="1600">
              <a:ea typeface="標楷體" panose="03000509000000000000" pitchFamily="65" charset="-12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3152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C3A0127-D9F6-4938-BE98-77DB107BAF8C}" type="slidenum">
              <a:rPr kumimoji="0" lang="en-US" altLang="zh-TW"/>
              <a:pPr eaLnBrk="1" hangingPunct="1"/>
              <a:t>4</a:t>
            </a:fld>
            <a:endParaRPr kumimoji="0" lang="en-US" altLang="zh-TW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600">
                <a:ea typeface="標楷體" panose="03000509000000000000" pitchFamily="65" charset="-120"/>
              </a:rPr>
              <a:t>2.</a:t>
            </a:r>
            <a:r>
              <a:rPr lang="zh-TW" altLang="en-US" sz="1600">
                <a:ea typeface="標楷體" panose="03000509000000000000" pitchFamily="65" charset="-120"/>
              </a:rPr>
              <a:t>登入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1187450"/>
            <a:ext cx="2209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請輸入帳號</a:t>
            </a:r>
            <a:r>
              <a:rPr kumimoji="0" lang="zh-TW" altLang="en-US"/>
              <a:t>：</a:t>
            </a:r>
            <a:r>
              <a:rPr kumimoji="0" lang="en-US" altLang="zh-TW" sz="1600" b="1"/>
              <a:t>user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kumimoji="0" lang="en-US" altLang="zh-TW" sz="1600" b="1">
                <a:ea typeface="標楷體" panose="03000509000000000000" pitchFamily="65" charset="-120"/>
              </a:rPr>
              <a:t>user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5800" y="20574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按下</a:t>
            </a:r>
            <a:r>
              <a:rPr kumimoji="0"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kumimoji="0"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kumimoji="0" lang="en-US" altLang="zh-TW" sz="160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kumimoji="0"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kumimoji="0" lang="zh-TW" altLang="en-US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762000" y="31242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進入首頁畫面如下：</a:t>
            </a:r>
            <a:endParaRPr kumimoji="0" lang="zh-TW" altLang="en-US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3429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62484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BA0D678-DD42-48F0-8C6A-7793549A2CA0}" type="slidenum">
              <a:rPr kumimoji="0" lang="en-US" altLang="zh-TW"/>
              <a:pPr eaLnBrk="1" hangingPunct="1"/>
              <a:t>5</a:t>
            </a:fld>
            <a:endParaRPr kumimoji="0" lang="en-US" altLang="zh-TW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0763"/>
            <a:ext cx="8643938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1524000" y="41910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ea typeface="標楷體" panose="03000509000000000000" pitchFamily="65" charset="-120"/>
              </a:rPr>
              <a:t>點此可以進入各大樓監控系統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H="1" flipV="1">
            <a:off x="2819400" y="838200"/>
            <a:ext cx="60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600200" y="4572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ea typeface="標楷體" panose="03000509000000000000" pitchFamily="65" charset="-120"/>
              </a:rPr>
              <a:t>點此可以進入各大樓監控系統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3CB75FC-D480-4F3B-A688-33EEDC520A12}" type="slidenum">
              <a:rPr kumimoji="0" lang="en-US" altLang="zh-TW"/>
              <a:pPr eaLnBrk="1" hangingPunct="1"/>
              <a:t>6</a:t>
            </a:fld>
            <a:endParaRPr kumimoji="0" lang="en-US" altLang="zh-TW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8625"/>
            <a:ext cx="8334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600" b="1">
                <a:ea typeface="標楷體" panose="03000509000000000000" pitchFamily="65" charset="-120"/>
              </a:rPr>
              <a:t>3.</a:t>
            </a:r>
            <a:r>
              <a:rPr lang="zh-TW" altLang="en-US" sz="1600" b="1">
                <a:ea typeface="標楷體" panose="03000509000000000000" pitchFamily="65" charset="-120"/>
              </a:rPr>
              <a:t>基礎醫學大樓主頁面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畫面中列出各樓層設備的明細，要做監控請點選相關的按鈕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10A38F6-11E8-4456-874A-D93D477EC82F}" type="slidenum">
              <a:rPr kumimoji="0" lang="en-US" altLang="zh-TW"/>
              <a:pPr eaLnBrk="1" hangingPunct="1"/>
              <a:t>7</a:t>
            </a:fld>
            <a:endParaRPr kumimoji="0" lang="en-US" altLang="zh-TW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5375"/>
            <a:ext cx="83994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電燈插座設定說明</a:t>
            </a:r>
            <a:r>
              <a:rPr kumimoji="0"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基礎醫學</a:t>
            </a: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大樓</a:t>
            </a:r>
            <a:r>
              <a:rPr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F12EB9A-57D4-4FFA-9757-5EBE4F9790E6}" type="slidenum">
              <a:rPr kumimoji="0" lang="en-US" altLang="zh-TW"/>
              <a:pPr eaLnBrk="1" hangingPunct="1"/>
              <a:t>8</a:t>
            </a:fld>
            <a:endParaRPr kumimoji="0" lang="en-US" altLang="zh-TW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4076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724400" y="7620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依</a:t>
            </a:r>
            <a:r>
              <a:rPr kumimoji="0" lang="zh-TW" altLang="en-US" sz="1400" b="1">
                <a:solidFill>
                  <a:schemeClr val="accent2"/>
                </a:solidFill>
                <a:ea typeface="標楷體" panose="03000509000000000000" pitchFamily="65" charset="-120"/>
              </a:rPr>
              <a:t>時序</a:t>
            </a:r>
            <a:r>
              <a:rPr kumimoji="0" lang="zh-TW" altLang="en-US" sz="1400">
                <a:ea typeface="標楷體" panose="03000509000000000000" pitchFamily="65" charset="-120"/>
              </a:rPr>
              <a:t>運作</a:t>
            </a:r>
            <a:r>
              <a:rPr kumimoji="0" lang="en-US" altLang="zh-TW" sz="1400">
                <a:ea typeface="標楷體" panose="03000509000000000000" pitchFamily="65" charset="-120"/>
              </a:rPr>
              <a:t>(</a:t>
            </a:r>
            <a:r>
              <a:rPr kumimoji="0" lang="zh-TW" altLang="en-US" sz="1400">
                <a:ea typeface="標楷體" panose="03000509000000000000" pitchFamily="65" charset="-120"/>
              </a:rPr>
              <a:t>電腦控制</a:t>
            </a:r>
            <a:r>
              <a:rPr kumimoji="0" lang="en-US" altLang="zh-TW" sz="1400">
                <a:ea typeface="標楷體" panose="03000509000000000000" pitchFamily="65" charset="-120"/>
              </a:rPr>
              <a:t>)</a:t>
            </a:r>
            <a:endParaRPr lang="en-US" altLang="zh-TW" sz="1400">
              <a:ea typeface="標楷體" panose="03000509000000000000" pitchFamily="65" charset="-120"/>
            </a:endParaRP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3276600" y="76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400">
                <a:ea typeface="標楷體" panose="03000509000000000000" pitchFamily="65" charset="-120"/>
              </a:rPr>
              <a:t>1.</a:t>
            </a:r>
            <a:r>
              <a:rPr kumimoji="0" lang="zh-TW" altLang="en-US" sz="1400" b="1">
                <a:ea typeface="標楷體" panose="03000509000000000000" pitchFamily="65" charset="-120"/>
              </a:rPr>
              <a:t>自動</a:t>
            </a:r>
            <a:endParaRPr lang="zh-TW" altLang="en-US" sz="1400" b="1">
              <a:ea typeface="標楷體" panose="03000509000000000000" pitchFamily="65" charset="-120"/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3276600" y="11303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ea typeface="標楷體" panose="03000509000000000000" pitchFamily="65" charset="-120"/>
              </a:rPr>
              <a:t>2.</a:t>
            </a:r>
            <a:r>
              <a:rPr lang="zh-TW" altLang="en-US" sz="1400" b="1">
                <a:ea typeface="標楷體" panose="03000509000000000000" pitchFamily="65" charset="-120"/>
              </a:rPr>
              <a:t>手動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457200" y="9906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電燈插座控制模式可分成：</a:t>
            </a: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4038600" y="914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4038600" y="1295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4724400" y="11430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ea typeface="標楷體" panose="03000509000000000000" pitchFamily="65" charset="-120"/>
              </a:rPr>
              <a:t>即時關閉</a:t>
            </a:r>
            <a:r>
              <a:rPr lang="en-US" altLang="zh-TW" sz="1400">
                <a:ea typeface="標楷體" panose="03000509000000000000" pitchFamily="65" charset="-120"/>
              </a:rPr>
              <a:t>(</a:t>
            </a:r>
            <a:r>
              <a:rPr lang="zh-TW" altLang="en-US" sz="1400">
                <a:ea typeface="標楷體" panose="03000509000000000000" pitchFamily="65" charset="-120"/>
              </a:rPr>
              <a:t>現場控制</a:t>
            </a:r>
            <a:r>
              <a:rPr lang="en-US" altLang="zh-TW" sz="1400"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381000" y="433388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600" b="1">
                <a:ea typeface="標楷體" panose="03000509000000000000" pitchFamily="65" charset="-120"/>
              </a:rPr>
              <a:t>電燈插座設定說明</a:t>
            </a:r>
          </a:p>
        </p:txBody>
      </p:sp>
      <p:sp>
        <p:nvSpPr>
          <p:cNvPr id="9228" name="AutoShape 16"/>
          <p:cNvSpPr>
            <a:spLocks/>
          </p:cNvSpPr>
          <p:nvPr/>
        </p:nvSpPr>
        <p:spPr bwMode="auto">
          <a:xfrm>
            <a:off x="3124200" y="812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381000" y="20256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時序設定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3962400" y="2895600"/>
            <a:ext cx="685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923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62150"/>
            <a:ext cx="29337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4572000" y="3124200"/>
            <a:ext cx="1219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923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8150"/>
            <a:ext cx="1447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25"/>
          <p:cNvSpPr txBox="1">
            <a:spLocks noChangeArrowheads="1"/>
          </p:cNvSpPr>
          <p:nvPr/>
        </p:nvSpPr>
        <p:spPr bwMode="auto">
          <a:xfrm>
            <a:off x="457200" y="5486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 b="1">
                <a:ea typeface="標楷體" panose="03000509000000000000" pitchFamily="65" charset="-120"/>
              </a:rPr>
              <a:t>狀態圖示說明</a:t>
            </a:r>
            <a:endParaRPr lang="zh-TW" altLang="en-US" sz="1400" b="1">
              <a:ea typeface="標楷體" panose="03000509000000000000" pitchFamily="65" charset="-120"/>
            </a:endParaRPr>
          </a:p>
        </p:txBody>
      </p:sp>
      <p:pic>
        <p:nvPicPr>
          <p:cNvPr id="9235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 Box 28"/>
          <p:cNvSpPr txBox="1">
            <a:spLocks noChangeArrowheads="1"/>
          </p:cNvSpPr>
          <p:nvPr/>
        </p:nvSpPr>
        <p:spPr bwMode="auto">
          <a:xfrm>
            <a:off x="2438400" y="5867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自動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1905000" y="5867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手動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pic>
        <p:nvPicPr>
          <p:cNvPr id="9239" name="Picture 30" descr="AutoMo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1" descr="ManuClo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21313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Text Box 32"/>
          <p:cNvSpPr txBox="1">
            <a:spLocks noChangeArrowheads="1"/>
          </p:cNvSpPr>
          <p:nvPr/>
        </p:nvSpPr>
        <p:spPr bwMode="auto">
          <a:xfrm>
            <a:off x="3048000" y="5867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自動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sp>
        <p:nvSpPr>
          <p:cNvPr id="9242" name="Text Box 33"/>
          <p:cNvSpPr txBox="1">
            <a:spLocks noChangeArrowheads="1"/>
          </p:cNvSpPr>
          <p:nvPr/>
        </p:nvSpPr>
        <p:spPr bwMode="auto">
          <a:xfrm>
            <a:off x="3581400" y="5867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手關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pic>
        <p:nvPicPr>
          <p:cNvPr id="9243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301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301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Text Box 36"/>
          <p:cNvSpPr txBox="1">
            <a:spLocks noChangeArrowheads="1"/>
          </p:cNvSpPr>
          <p:nvPr/>
        </p:nvSpPr>
        <p:spPr bwMode="auto">
          <a:xfrm>
            <a:off x="4265613" y="585628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送電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sp>
        <p:nvSpPr>
          <p:cNvPr id="9246" name="Text Box 37"/>
          <p:cNvSpPr txBox="1">
            <a:spLocks noChangeArrowheads="1"/>
          </p:cNvSpPr>
          <p:nvPr/>
        </p:nvSpPr>
        <p:spPr bwMode="auto">
          <a:xfrm>
            <a:off x="4800600" y="5867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ea typeface="標楷體" panose="03000509000000000000" pitchFamily="65" charset="-120"/>
              </a:rPr>
              <a:t>關電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867CFA4-9B1A-4536-9BB2-243DD573B97D}" type="slidenum">
              <a:rPr kumimoji="0" lang="en-US" altLang="zh-TW"/>
              <a:pPr eaLnBrk="1" hangingPunct="1"/>
              <a:t>9</a:t>
            </a:fld>
            <a:endParaRPr kumimoji="0" lang="en-US" altLang="zh-TW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228725"/>
            <a:ext cx="89233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sz="1600" b="1">
                <a:ea typeface="標楷體" panose="03000509000000000000" pitchFamily="65" charset="-120"/>
              </a:rPr>
              <a:t>空調</a:t>
            </a:r>
            <a:r>
              <a:rPr kumimoji="0"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設定說明</a:t>
            </a:r>
            <a:r>
              <a:rPr kumimoji="0"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基礎醫學大樓</a:t>
            </a:r>
            <a:r>
              <a:rPr lang="en-US" altLang="zh-TW" sz="1600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334000" y="457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kumimoji="0" lang="zh-TW" altLang="en-US" sz="1400" b="1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課表</a:t>
            </a:r>
            <a:r>
              <a:rPr kumimoji="0"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運作</a:t>
            </a:r>
            <a:r>
              <a:rPr kumimoji="0"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電腦控制</a:t>
            </a:r>
            <a:r>
              <a:rPr kumimoji="0"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886200" y="457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1400" b="1">
                <a:latin typeface="標楷體" panose="03000509000000000000" pitchFamily="65" charset="-120"/>
                <a:ea typeface="標楷體" panose="03000509000000000000" pitchFamily="65" charset="-120"/>
              </a:rPr>
              <a:t>自動</a:t>
            </a:r>
            <a:endParaRPr lang="zh-TW" altLang="en-US" sz="14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886200" y="8255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400" b="1">
                <a:latin typeface="標楷體" panose="03000509000000000000" pitchFamily="65" charset="-120"/>
                <a:ea typeface="標楷體" panose="03000509000000000000" pitchFamily="65" charset="-120"/>
              </a:rPr>
              <a:t>手動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295400" y="6858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400" b="1">
                <a:latin typeface="標楷體" panose="03000509000000000000" pitchFamily="65" charset="-120"/>
                <a:ea typeface="標楷體" panose="03000509000000000000" pitchFamily="65" charset="-120"/>
              </a:rPr>
              <a:t>空調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控制模式可分成：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4648200" y="609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4648200" y="990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5334000" y="838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即時關閉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現場控制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252" name="AutoShape 13"/>
          <p:cNvSpPr>
            <a:spLocks/>
          </p:cNvSpPr>
          <p:nvPr/>
        </p:nvSpPr>
        <p:spPr bwMode="auto">
          <a:xfrm>
            <a:off x="3733800" y="533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 flipV="1">
            <a:off x="1219200" y="2438400"/>
            <a:ext cx="990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4" name="Oval 15"/>
          <p:cNvSpPr>
            <a:spLocks noChangeArrowheads="1"/>
          </p:cNvSpPr>
          <p:nvPr/>
        </p:nvSpPr>
        <p:spPr bwMode="auto">
          <a:xfrm>
            <a:off x="2209800" y="25146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228600" y="2009775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按這裡可做課表設定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3427413" y="60833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自動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10257" name="Text Box 20"/>
          <p:cNvSpPr txBox="1">
            <a:spLocks noChangeArrowheads="1"/>
          </p:cNvSpPr>
          <p:nvPr/>
        </p:nvSpPr>
        <p:spPr bwMode="auto">
          <a:xfrm>
            <a:off x="3960813" y="60833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手動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4570413" y="6078538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送電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5105400" y="60896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>
                <a:ea typeface="標楷體" panose="03000509000000000000" pitchFamily="65" charset="-120"/>
              </a:rPr>
              <a:t>關電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10260" name="Text Box 25"/>
          <p:cNvSpPr txBox="1">
            <a:spLocks noChangeArrowheads="1"/>
          </p:cNvSpPr>
          <p:nvPr/>
        </p:nvSpPr>
        <p:spPr bwMode="auto">
          <a:xfrm>
            <a:off x="1751013" y="59817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圖示狀況說明</a:t>
            </a:r>
            <a:r>
              <a:rPr lang="zh-TW" altLang="en-US"/>
              <a:t>：</a:t>
            </a:r>
          </a:p>
        </p:txBody>
      </p:sp>
      <p:pic>
        <p:nvPicPr>
          <p:cNvPr id="1026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00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400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400800"/>
            <a:ext cx="19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190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Oval 30"/>
          <p:cNvSpPr>
            <a:spLocks noChangeArrowheads="1"/>
          </p:cNvSpPr>
          <p:nvPr/>
        </p:nvSpPr>
        <p:spPr bwMode="auto">
          <a:xfrm>
            <a:off x="7543800" y="22098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66" name="Line 31"/>
          <p:cNvSpPr>
            <a:spLocks noChangeShapeType="1"/>
          </p:cNvSpPr>
          <p:nvPr/>
        </p:nvSpPr>
        <p:spPr bwMode="auto">
          <a:xfrm flipH="1">
            <a:off x="6781800" y="2590800"/>
            <a:ext cx="838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7" name="Text Box 32"/>
          <p:cNvSpPr txBox="1">
            <a:spLocks noChangeArrowheads="1"/>
          </p:cNvSpPr>
          <p:nvPr/>
        </p:nvSpPr>
        <p:spPr bwMode="auto">
          <a:xfrm>
            <a:off x="6096000" y="3200400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標楷體" panose="03000509000000000000" pitchFamily="65" charset="-120"/>
              </a:rPr>
              <a:t>按這裡可做溫度設定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323</Words>
  <Application>Microsoft Office PowerPoint</Application>
  <PresentationFormat>如螢幕大小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新細明體</vt:lpstr>
      <vt:lpstr>標楷體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Meiho</cp:lastModifiedBy>
  <cp:revision>48</cp:revision>
  <cp:lastPrinted>1601-01-01T00:00:00Z</cp:lastPrinted>
  <dcterms:created xsi:type="dcterms:W3CDTF">1601-01-01T00:00:00Z</dcterms:created>
  <dcterms:modified xsi:type="dcterms:W3CDTF">2018-12-11T06:44:34Z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